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321" r:id="rId2"/>
    <p:sldId id="266" r:id="rId3"/>
    <p:sldId id="301" r:id="rId4"/>
    <p:sldId id="300" r:id="rId5"/>
    <p:sldId id="302" r:id="rId6"/>
    <p:sldId id="319" r:id="rId7"/>
    <p:sldId id="303" r:id="rId8"/>
    <p:sldId id="308" r:id="rId9"/>
    <p:sldId id="312" r:id="rId10"/>
    <p:sldId id="313" r:id="rId11"/>
    <p:sldId id="320" r:id="rId12"/>
    <p:sldId id="317" r:id="rId13"/>
    <p:sldId id="263" r:id="rId14"/>
    <p:sldId id="315" r:id="rId15"/>
    <p:sldId id="318" r:id="rId16"/>
  </p:sldIdLst>
  <p:sldSz cx="12192000" cy="6858000"/>
  <p:notesSz cx="6858000" cy="9144000"/>
  <p:embeddedFontLst>
    <p:embeddedFont>
      <p:font typeface="나눔스퀘어_ac Bold" panose="020B0600000101010101" pitchFamily="50" charset="-127"/>
      <p:bold r:id="rId18"/>
    </p:embeddedFont>
    <p:embeddedFont>
      <p:font typeface="나눔스퀘어_ac" panose="020B0600000101010101" pitchFamily="50" charset="-127"/>
      <p:regular r:id="rId19"/>
    </p:embeddedFont>
    <p:embeddedFont>
      <p:font typeface="나눔스퀘어 ExtraBold" panose="020B0600000101010101" pitchFamily="50" charset="-127"/>
      <p:bold r:id="rId20"/>
    </p:embeddedFont>
    <p:embeddedFont>
      <p:font typeface="나눔스퀘어 네오 Bold" panose="020B0600000101010101" charset="-127"/>
      <p:bold r:id="rId21"/>
    </p:embeddedFont>
    <p:embeddedFont>
      <p:font typeface="나눔스퀘어_ac Extra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AFF"/>
    <a:srgbClr val="B0B2FF"/>
    <a:srgbClr val="CDCFFF"/>
    <a:srgbClr val="AAC4FF"/>
    <a:srgbClr val="FFFCF3"/>
    <a:srgbClr val="FFF7E1"/>
    <a:srgbClr val="002060"/>
    <a:srgbClr val="E9E2DA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084" autoAdjust="0"/>
  </p:normalViewPr>
  <p:slideViewPr>
    <p:cSldViewPr snapToGrid="0">
      <p:cViewPr varScale="1">
        <p:scale>
          <a:sx n="75" d="100"/>
          <a:sy n="75" d="100"/>
        </p:scale>
        <p:origin x="974" y="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28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1132C-AB4C-4128-8650-419D5FC608DE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DD93C-DCB0-4450-B8DA-F403C6260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370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baseline="0" dirty="0" smtClean="0">
                <a:effectLst/>
              </a:rPr>
              <a:t>같은 관심사를 가진 사용자들끼리 스터디를 만들어 공부하며 외로움을 해소하고</a:t>
            </a:r>
            <a:r>
              <a:rPr lang="en-US" altLang="ko-KR" b="0" baseline="0" dirty="0" smtClean="0">
                <a:effectLst/>
              </a:rPr>
              <a:t>, </a:t>
            </a:r>
            <a:r>
              <a:rPr lang="ko-KR" altLang="en-US" b="0" baseline="0" dirty="0" smtClean="0">
                <a:effectLst/>
              </a:rPr>
              <a:t>스터디를 진행하며 동시에 강의를 듣고</a:t>
            </a:r>
            <a:r>
              <a:rPr lang="en-US" altLang="ko-KR" b="0" baseline="0" dirty="0" smtClean="0">
                <a:effectLst/>
              </a:rPr>
              <a:t>, </a:t>
            </a:r>
            <a:r>
              <a:rPr lang="ko-KR" altLang="en-US" b="0" baseline="0" dirty="0" smtClean="0">
                <a:effectLst/>
              </a:rPr>
              <a:t>실시간으로 </a:t>
            </a:r>
            <a:r>
              <a:rPr lang="ko-KR" altLang="en-US" b="0" baseline="0" dirty="0" err="1" smtClean="0">
                <a:effectLst/>
              </a:rPr>
              <a:t>채팅하며</a:t>
            </a:r>
            <a:r>
              <a:rPr lang="ko-KR" altLang="en-US" b="0" baseline="0" dirty="0" smtClean="0">
                <a:effectLst/>
              </a:rPr>
              <a:t> 의견을 나누는 서비스</a:t>
            </a:r>
            <a:r>
              <a:rPr lang="en-US" altLang="ko-KR" b="0" baseline="0" dirty="0" smtClean="0">
                <a:effectLst/>
              </a:rPr>
              <a:t>. </a:t>
            </a:r>
            <a:r>
              <a:rPr lang="ko-KR" altLang="en-US" b="0" baseline="0" dirty="0" smtClean="0">
                <a:effectLst/>
              </a:rPr>
              <a:t>쓰임은 그렇게 탄생했습니다</a:t>
            </a:r>
            <a:r>
              <a:rPr lang="en-US" altLang="ko-KR" b="0" baseline="0" dirty="0" smtClean="0">
                <a:effectLst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05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쓰임만의 특별한 기능도 있는데요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대표적으로 유튜브 싱크 동기화 방법을 소개해드리겠습니다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쓰임은 실시간으로 유튜브 영상을 같이 보며 소통하는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오프라인 강의와 비슷한 사용자 경험이 가장 중요했는데요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위해 유튜브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웹소켓</a:t>
            </a:r>
            <a:r>
              <a:rPr lang="ko-KR" altLang="en-US" dirty="0" smtClean="0"/>
              <a:t> 통신을 사용했습니다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웹소켓은</a:t>
            </a:r>
            <a:r>
              <a:rPr lang="ko-KR" altLang="en-US" dirty="0" smtClean="0"/>
              <a:t> 보통 실시간 채팅을 구현할 때 많이 사용하는데요</a:t>
            </a:r>
            <a:r>
              <a:rPr lang="en-US" altLang="ko-KR" dirty="0" smtClean="0"/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서버와 클라이언트 간의 효율적인 양방향 통신을 실현할 수 있는 구조입니다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웹소켓을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이용하면 하나의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접속으로 서버와 클라이언트 간에 양방향 메시지를 자유롭게 주고받을 수 있게 됩니다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304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스터디원들끼리</a:t>
            </a:r>
            <a:r>
              <a:rPr lang="ko-KR" altLang="en-US" dirty="0" smtClean="0"/>
              <a:t> 정한 시간이 되면</a:t>
            </a:r>
            <a:r>
              <a:rPr lang="ko-KR" altLang="en-US" baseline="0" dirty="0" smtClean="0"/>
              <a:t> 강의 하나를 선택해 실시간 스터디를 시작합니다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이를 통해 </a:t>
            </a:r>
            <a:r>
              <a:rPr lang="ko-KR" altLang="en-US" baseline="0" dirty="0" err="1" smtClean="0"/>
              <a:t>웹소켓이</a:t>
            </a:r>
            <a:r>
              <a:rPr lang="ko-KR" altLang="en-US" baseline="0" dirty="0" smtClean="0"/>
              <a:t> 열리게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열린 </a:t>
            </a:r>
            <a:r>
              <a:rPr lang="ko-KR" altLang="en-US" dirty="0" err="1" smtClean="0"/>
              <a:t>웹소켓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실시간 스터디에 다른 유저들이 </a:t>
            </a:r>
            <a:r>
              <a:rPr lang="ko-KR" altLang="en-US" dirty="0" err="1" smtClean="0"/>
              <a:t>참여하게되면</a:t>
            </a:r>
            <a:r>
              <a:rPr lang="ko-KR" altLang="en-US" dirty="0" smtClean="0"/>
              <a:t> 각자의 웹에서 유튜브 강의를 볼 수 있게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오프라인 강의처럼 모두가 강의를 동시에 시청하기 위해 저희는 사용자가 영상</a:t>
            </a:r>
            <a:r>
              <a:rPr lang="ko-KR" altLang="en-US" baseline="0" dirty="0" smtClean="0"/>
              <a:t> 조작하는 행동을 할 경우 해당</a:t>
            </a:r>
            <a:r>
              <a:rPr lang="ko-KR" altLang="en-US" dirty="0" smtClean="0"/>
              <a:t> 이벤트를 </a:t>
            </a:r>
            <a:r>
              <a:rPr lang="ko-KR" altLang="en-US" dirty="0" err="1" smtClean="0"/>
              <a:t>웹소켓을</a:t>
            </a:r>
            <a:r>
              <a:rPr lang="ko-KR" altLang="en-US" dirty="0" smtClean="0"/>
              <a:t> 통해 주고받게 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이를 통해 한 사람이 강의를 멈추거나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타임라인을 이동시키는 등의 행동을 하면 다른 사람들의 유튜브 타임라인에도 모두 반영이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이를통해</a:t>
            </a:r>
            <a:r>
              <a:rPr lang="ko-KR" altLang="en-US" dirty="0" smtClean="0"/>
              <a:t> 쓰임의 사용자는 마치 학교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학원에서 다같이 오프라인 수업을 듣는 듯한 경험을 하면서 동시에 온라인 강의의 장점인 자유로운 강의 타임라인 이동을 모두 누릴 수 있게 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897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저희는 지라와 </a:t>
            </a:r>
            <a:r>
              <a:rPr lang="ko-KR" altLang="en-US" dirty="0" err="1" smtClean="0"/>
              <a:t>깃랩을</a:t>
            </a:r>
            <a:r>
              <a:rPr lang="ko-KR" altLang="en-US" dirty="0" smtClean="0"/>
              <a:t> 활발히 사용하며 협업했습니다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매주 월요일 회의를 통해 할 일을 분담한 뒤 자신이 하는 일을 지라에 올려 각자 어떤 일을 하고 있는지 확인할 수 있도록 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깃 컨벤션과 깃 </a:t>
            </a:r>
            <a:r>
              <a:rPr lang="ko-KR" altLang="en-US" dirty="0" err="1" smtClean="0"/>
              <a:t>브랜치를</a:t>
            </a:r>
            <a:r>
              <a:rPr lang="ko-KR" altLang="en-US" dirty="0" smtClean="0"/>
              <a:t> 지키며 </a:t>
            </a:r>
            <a:r>
              <a:rPr lang="ko-KR" altLang="en-US" dirty="0" err="1" smtClean="0"/>
              <a:t>깃랩에서</a:t>
            </a:r>
            <a:r>
              <a:rPr lang="ko-KR" altLang="en-US" dirty="0" smtClean="0"/>
              <a:t> 협업을 이어갔습니다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198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팀은 효율적으로 프로젝트를 진행하기 위해 역할 배분을 하고 각자 맡은 바 최선을 다했습니다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후반에 접어들고 나서 자신의 일을 마친 팀원은 적극적으로 다른 팀원을 도왔기 때문에 성공적으로 프로젝트를 마칠 수 있었습니다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907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앞으로의 계획입니다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현재는 유튜브에서 제공하는 코딩 </a:t>
            </a:r>
            <a:r>
              <a:rPr lang="ko-KR" altLang="en-US" dirty="0" err="1" smtClean="0"/>
              <a:t>강의만을</a:t>
            </a:r>
            <a:r>
              <a:rPr lang="ko-KR" altLang="en-US" dirty="0" smtClean="0"/>
              <a:t> 서비스로 제공하고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나아가 </a:t>
            </a:r>
            <a:r>
              <a:rPr lang="ko-KR" altLang="en-US" dirty="0" err="1" smtClean="0"/>
              <a:t>인프런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유데미</a:t>
            </a:r>
            <a:r>
              <a:rPr lang="en-US" altLang="ko-KR" dirty="0" smtClean="0"/>
              <a:t>, EBS </a:t>
            </a:r>
            <a:r>
              <a:rPr lang="ko-KR" altLang="en-US" dirty="0" smtClean="0"/>
              <a:t>등의 다양한 온라인 강의 플랫폼과 제휴를 맺고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코딩 외의 다양한 분야의 강의도 제공하는 것이 저희의 목표입니다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같은 강의를 수강하는 사용자들이 편리하게 스터디를 만들고 즐겁게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함께 공부할 수 있는 온라인 강의 플랫폼으로 성장해 오프라인 강의 경험을 사용자에게 제공할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더 나아가 유튜브 플레이어에 의존하지 않아도 사용자의 영상 싱크를 맞출 수 있도록 쓰임만의 동영상 플레이어 개발도 계획하고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97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빨리 가려면 혼자 가고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멀리 가려면 함께 가라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.”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쓰임에서 마음 맞는 </a:t>
            </a:r>
            <a:r>
              <a:rPr lang="ko-KR" altLang="en-US" sz="12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스터디원과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함께 끝없이 나아갑시다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스터디모임은 쓰임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지금까지 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 </a:t>
            </a:r>
            <a:r>
              <a:rPr lang="ko-KR" altLang="en-US" sz="12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박서영이었습니다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1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2020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 국내 코로나</a:t>
            </a:r>
            <a:r>
              <a:rPr lang="en-US" altLang="ko-KR" dirty="0" smtClean="0"/>
              <a:t>19 </a:t>
            </a:r>
            <a:r>
              <a:rPr lang="ko-KR" altLang="en-US" dirty="0" err="1" smtClean="0"/>
              <a:t>확진자가</a:t>
            </a:r>
            <a:r>
              <a:rPr lang="ko-KR" altLang="en-US" dirty="0" smtClean="0"/>
              <a:t> 첫 출현하고 이후 코로나</a:t>
            </a:r>
            <a:r>
              <a:rPr lang="en-US" altLang="ko-KR" dirty="0" smtClean="0"/>
              <a:t>19</a:t>
            </a:r>
            <a:r>
              <a:rPr lang="ko-KR" altLang="en-US" dirty="0" smtClean="0"/>
              <a:t>가 크게 확산되면서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강력한 </a:t>
            </a:r>
            <a:r>
              <a:rPr lang="ko-KR" altLang="en-US" dirty="0" err="1" smtClean="0"/>
              <a:t>방역조치의</a:t>
            </a:r>
            <a:r>
              <a:rPr lang="ko-KR" altLang="en-US" dirty="0" smtClean="0"/>
              <a:t> 차원에서 실시된 사회적 </a:t>
            </a:r>
            <a:r>
              <a:rPr lang="ko-KR" altLang="en-US" dirty="0" err="1" smtClean="0"/>
              <a:t>거리두기에</a:t>
            </a:r>
            <a:r>
              <a:rPr lang="ko-KR" altLang="en-US" dirty="0" smtClean="0"/>
              <a:t> 따라 재택근무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원격수업이</a:t>
            </a:r>
            <a:r>
              <a:rPr lang="ko-KR" altLang="en-US" dirty="0" smtClean="0"/>
              <a:t> 늘어났습니다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이에 따라 디지털 교육 시장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온라인 강의 플랫폼의 규모도 커지고 사용자</a:t>
            </a:r>
            <a:r>
              <a:rPr lang="ko-KR" altLang="en-US" baseline="0" dirty="0" smtClean="0"/>
              <a:t> 수도 크게 증가했습니다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719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그러나</a:t>
            </a:r>
            <a:r>
              <a:rPr lang="en-US" altLang="ko-KR" b="0" dirty="0" smtClean="0">
                <a:effectLst/>
              </a:rPr>
              <a:t>…. </a:t>
            </a:r>
            <a:r>
              <a:rPr lang="ko-KR" altLang="en-US" b="0" dirty="0" smtClean="0">
                <a:effectLst/>
              </a:rPr>
              <a:t>온라인 강의도 늘고</a:t>
            </a:r>
            <a:r>
              <a:rPr lang="en-US" altLang="ko-KR" b="0" dirty="0" smtClean="0">
                <a:effectLst/>
              </a:rPr>
              <a:t>, </a:t>
            </a:r>
            <a:r>
              <a:rPr lang="ko-KR" altLang="en-US" b="0" dirty="0" smtClean="0">
                <a:effectLst/>
              </a:rPr>
              <a:t>플랫폼</a:t>
            </a:r>
            <a:r>
              <a:rPr lang="en-US" altLang="ko-KR" b="0" dirty="0" smtClean="0">
                <a:effectLst/>
              </a:rPr>
              <a:t> </a:t>
            </a:r>
            <a:r>
              <a:rPr lang="ko-KR" altLang="en-US" b="0" dirty="0" smtClean="0">
                <a:effectLst/>
              </a:rPr>
              <a:t>사용자도 늘었지만</a:t>
            </a:r>
            <a:r>
              <a:rPr lang="en-US" altLang="ko-KR" b="0" dirty="0" smtClean="0">
                <a:effectLst/>
              </a:rPr>
              <a:t>, </a:t>
            </a:r>
            <a:r>
              <a:rPr lang="ko-KR" altLang="en-US" b="0" dirty="0" smtClean="0">
                <a:effectLst/>
              </a:rPr>
              <a:t>인터넷 강의 </a:t>
            </a:r>
            <a:r>
              <a:rPr lang="ko-KR" altLang="en-US" b="0" dirty="0" err="1" smtClean="0">
                <a:effectLst/>
              </a:rPr>
              <a:t>완강률은</a:t>
            </a:r>
            <a:r>
              <a:rPr lang="ko-KR" altLang="en-US" b="0" dirty="0" smtClean="0">
                <a:effectLst/>
              </a:rPr>
              <a:t> 여전히 저조합니다</a:t>
            </a:r>
            <a:r>
              <a:rPr lang="en-US" altLang="ko-KR" b="0" dirty="0" smtClean="0">
                <a:effectLst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스카이에듀는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기준 신규 수강생 수가 전년 동기 대비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가량 증가했지만 수강생의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완강률은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오히려 하락 추세라고 밝혔는데요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곰곰히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생각해보면 저도 그렇고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아마 여러분들도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구매해놓고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완강 못한 강좌들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무료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강좌라서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신청했는데 첫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두어강만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듣고 말거나 유명한 유튜브 강의를 듣는 중간에 다른 길로 새는 등 끝내지 못한 강좌들이 꽤 있을 것이라고 생각합니다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6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왜 온라인 강의 </a:t>
            </a:r>
            <a:r>
              <a:rPr lang="ko-KR" altLang="en-US" dirty="0" err="1" smtClean="0"/>
              <a:t>완강률은</a:t>
            </a:r>
            <a:r>
              <a:rPr lang="ko-KR" altLang="en-US" dirty="0" smtClean="0"/>
              <a:t> 저조한 것일까요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저희 팀에서 머리를 맞대고 의논해본 결과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이는 오프라인 수업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학교 혹은 학원에서의 학습 경험과의 차이에서 비롯되었다는 결론에 이르렀습니다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특히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혼자서 공부하는 외로움이 크고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실시간 정보 공유</a:t>
            </a:r>
            <a:r>
              <a:rPr lang="ko-KR" altLang="en-US" baseline="0" dirty="0" smtClean="0"/>
              <a:t>가 어렵기 때문이라는</a:t>
            </a:r>
            <a:r>
              <a:rPr lang="ko-KR" altLang="en-US" dirty="0" smtClean="0"/>
              <a:t> 공통된 의견이 나왔습니다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985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smtClean="0">
                <a:effectLst/>
              </a:rPr>
              <a:t>그래서 저희는 온라인 강의 수강자들이 오프라인 강의와 비슷한 사용자 경험을</a:t>
            </a:r>
            <a:r>
              <a:rPr lang="ko-KR" altLang="en-US" b="0" baseline="0" dirty="0" smtClean="0">
                <a:effectLst/>
              </a:rPr>
              <a:t> 겪을 수 있는 서비스를 기획했습니다</a:t>
            </a:r>
            <a:r>
              <a:rPr lang="en-US" altLang="ko-KR" b="0" baseline="0" dirty="0" smtClean="0">
                <a:effectLst/>
              </a:rPr>
              <a:t>. 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73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baseline="0" dirty="0" smtClean="0">
                <a:effectLst/>
              </a:rPr>
              <a:t>같은 관심사를 가진 사용자들끼리 스터디를 만들어 공부하며 외로움을 해소하고</a:t>
            </a:r>
            <a:r>
              <a:rPr lang="en-US" altLang="ko-KR" b="0" baseline="0" dirty="0" smtClean="0">
                <a:effectLst/>
              </a:rPr>
              <a:t>, </a:t>
            </a:r>
            <a:r>
              <a:rPr lang="ko-KR" altLang="en-US" b="0" baseline="0" dirty="0" smtClean="0">
                <a:effectLst/>
              </a:rPr>
              <a:t>스터디를 진행하며 동시에 강의를 듣고</a:t>
            </a:r>
            <a:r>
              <a:rPr lang="en-US" altLang="ko-KR" b="0" baseline="0" dirty="0" smtClean="0">
                <a:effectLst/>
              </a:rPr>
              <a:t>, </a:t>
            </a:r>
            <a:r>
              <a:rPr lang="ko-KR" altLang="en-US" b="0" baseline="0" dirty="0" smtClean="0">
                <a:effectLst/>
              </a:rPr>
              <a:t>실시간으로 </a:t>
            </a:r>
            <a:r>
              <a:rPr lang="ko-KR" altLang="en-US" b="0" baseline="0" dirty="0" err="1" smtClean="0">
                <a:effectLst/>
              </a:rPr>
              <a:t>채팅하며</a:t>
            </a:r>
            <a:r>
              <a:rPr lang="ko-KR" altLang="en-US" b="0" baseline="0" dirty="0" smtClean="0">
                <a:effectLst/>
              </a:rPr>
              <a:t> 의견을 나누는 서비스</a:t>
            </a:r>
            <a:r>
              <a:rPr lang="en-US" altLang="ko-KR" b="0" baseline="0" dirty="0" smtClean="0">
                <a:effectLst/>
              </a:rPr>
              <a:t>. </a:t>
            </a:r>
            <a:r>
              <a:rPr lang="ko-KR" altLang="en-US" b="0" baseline="0" dirty="0" smtClean="0">
                <a:effectLst/>
              </a:rPr>
              <a:t>쓰임은 그렇게 탄생했습니다</a:t>
            </a:r>
            <a:r>
              <a:rPr lang="en-US" altLang="ko-KR" b="0" baseline="0" dirty="0" smtClean="0">
                <a:effectLst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55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동영상 </a:t>
            </a:r>
            <a:r>
              <a:rPr lang="en-US" altLang="ko-KR" dirty="0" smtClean="0"/>
              <a:t>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941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영상을 통해 저희 서비스를 간략히 보여드렸는데요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백문이 </a:t>
            </a:r>
            <a:r>
              <a:rPr lang="ko-KR" altLang="en-US" dirty="0" err="1" smtClean="0"/>
              <a:t>불여일견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시연을 통해 저희 서비스를 </a:t>
            </a:r>
            <a:r>
              <a:rPr lang="ko-KR" altLang="en-US" dirty="0" err="1" smtClean="0"/>
              <a:t>만나보실까요</a:t>
            </a:r>
            <a:r>
              <a:rPr lang="en-US" altLang="ko-KR" dirty="0" smtClean="0"/>
              <a:t>?(</a:t>
            </a:r>
            <a:r>
              <a:rPr lang="ko-KR" altLang="en-US" dirty="0" smtClean="0"/>
              <a:t>시연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365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서비스 시연은 여기까지입니다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다음으로는 저희 프로젝트에서 활용한 기술 스택입니다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err="1" smtClean="0"/>
              <a:t>프론트엔드에는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리액트를</a:t>
            </a:r>
            <a:r>
              <a:rPr lang="ko-KR" altLang="en-US" dirty="0" smtClean="0"/>
              <a:t> 기반으로 비트로 빠른 빌드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주스탠드로</a:t>
            </a:r>
            <a:r>
              <a:rPr lang="ko-KR" altLang="en-US" dirty="0" smtClean="0"/>
              <a:t> 상태를 관리했으며 </a:t>
            </a:r>
            <a:r>
              <a:rPr lang="ko-KR" altLang="en-US" dirty="0" err="1" smtClean="0"/>
              <a:t>백엔드는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스프링부트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스프링 </a:t>
            </a:r>
            <a:r>
              <a:rPr lang="en-US" altLang="ko-KR" dirty="0" smtClean="0"/>
              <a:t>JPA </a:t>
            </a:r>
            <a:r>
              <a:rPr lang="ko-KR" altLang="en-US" dirty="0" smtClean="0"/>
              <a:t>기반으로 설계했고 카카오 소셜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위해 </a:t>
            </a:r>
            <a:r>
              <a:rPr lang="en-US" altLang="ko-KR" dirty="0" err="1" smtClean="0"/>
              <a:t>Oauth</a:t>
            </a:r>
            <a:r>
              <a:rPr lang="ko-KR" altLang="en-US" dirty="0" smtClean="0"/>
              <a:t>를 활용했습니다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데이터베이스로는 </a:t>
            </a:r>
            <a:r>
              <a:rPr lang="en-US" altLang="ko-KR" dirty="0" err="1" smtClean="0"/>
              <a:t>mysql</a:t>
            </a:r>
            <a:r>
              <a:rPr lang="ko-KR" altLang="en-US" dirty="0" smtClean="0"/>
              <a:t>을 사용했고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구글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스토리지에</a:t>
            </a:r>
            <a:r>
              <a:rPr lang="ko-KR" altLang="en-US" dirty="0" smtClean="0"/>
              <a:t> 이미지를 저장했고 유튜브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활용해 다양한 강좌를 가져오고 동영상 플레이어를 활용했습니다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젠킨스와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도커를</a:t>
            </a:r>
            <a:r>
              <a:rPr lang="ko-KR" altLang="en-US" dirty="0" smtClean="0"/>
              <a:t> 활용해 </a:t>
            </a:r>
            <a:r>
              <a:rPr lang="ko-KR" altLang="en-US" dirty="0" err="1" smtClean="0"/>
              <a:t>자동배포</a:t>
            </a:r>
            <a:r>
              <a:rPr lang="ko-KR" altLang="en-US" dirty="0" smtClean="0"/>
              <a:t> 환경을 구축했습니다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650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6F45-97A7-4D2F-85D8-E22B1CE77215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5E2C-5F16-4F1A-9174-05F3AB8C9E9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54758" y="31939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스터디 모임은 쓰임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29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 userDrawn="1"/>
        </p:nvSpPr>
        <p:spPr>
          <a:xfrm>
            <a:off x="254758" y="297658"/>
            <a:ext cx="11682484" cy="6262684"/>
          </a:xfrm>
          <a:prstGeom prst="roundRect">
            <a:avLst>
              <a:gd name="adj" fmla="val 2555"/>
            </a:avLst>
          </a:prstGeom>
          <a:solidFill>
            <a:srgbClr val="FFFCF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 userDrawn="1"/>
        </p:nvSpPr>
        <p:spPr>
          <a:xfrm>
            <a:off x="254758" y="297658"/>
            <a:ext cx="11682484" cy="412799"/>
          </a:xfrm>
          <a:prstGeom prst="round2SameRect">
            <a:avLst>
              <a:gd name="adj1" fmla="val 38357"/>
              <a:gd name="adj2" fmla="val 0"/>
            </a:avLst>
          </a:prstGeom>
          <a:solidFill>
            <a:srgbClr val="B0B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1014710" y="319391"/>
            <a:ext cx="842590" cy="369332"/>
            <a:chOff x="11430000" y="-388472"/>
            <a:chExt cx="842590" cy="369332"/>
          </a:xfrm>
        </p:grpSpPr>
        <p:sp>
          <p:nvSpPr>
            <p:cNvPr id="9" name="직사각형 8"/>
            <p:cNvSpPr/>
            <p:nvPr userDrawn="1"/>
          </p:nvSpPr>
          <p:spPr>
            <a:xfrm>
              <a:off x="11937242" y="-388472"/>
              <a:ext cx="3353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X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10" name="그룹 9"/>
            <p:cNvGrpSpPr/>
            <p:nvPr userDrawn="1"/>
          </p:nvGrpSpPr>
          <p:grpSpPr>
            <a:xfrm>
              <a:off x="11728132" y="-283290"/>
              <a:ext cx="167076" cy="153741"/>
              <a:chOff x="11728132" y="-283290"/>
              <a:chExt cx="167076" cy="153741"/>
            </a:xfrm>
          </p:grpSpPr>
          <p:sp>
            <p:nvSpPr>
              <p:cNvPr id="12" name="직사각형 11"/>
              <p:cNvSpPr/>
              <p:nvPr userDrawn="1"/>
            </p:nvSpPr>
            <p:spPr>
              <a:xfrm>
                <a:off x="11734800" y="-283290"/>
                <a:ext cx="153741" cy="1537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직선 연결선 12"/>
              <p:cNvCxnSpPr/>
              <p:nvPr userDrawn="1"/>
            </p:nvCxnSpPr>
            <p:spPr>
              <a:xfrm>
                <a:off x="11728132" y="-265356"/>
                <a:ext cx="167076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직선 연결선 10"/>
            <p:cNvCxnSpPr/>
            <p:nvPr userDrawn="1"/>
          </p:nvCxnSpPr>
          <p:spPr>
            <a:xfrm>
              <a:off x="11430000" y="-206420"/>
              <a:ext cx="1695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 userDrawn="1"/>
        </p:nvSpPr>
        <p:spPr>
          <a:xfrm>
            <a:off x="254758" y="31939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스터디 모임은 쓰임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154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6F45-97A7-4D2F-85D8-E22B1CE77215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5E2C-5F16-4F1A-9174-05F3AB8C9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102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6F45-97A7-4D2F-85D8-E22B1CE77215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5E2C-5F16-4F1A-9174-05F3AB8C9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4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6F45-97A7-4D2F-85D8-E22B1CE77215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5E2C-5F16-4F1A-9174-05F3AB8C9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51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6F45-97A7-4D2F-85D8-E22B1CE77215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5E2C-5F16-4F1A-9174-05F3AB8C9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682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6F45-97A7-4D2F-85D8-E22B1CE77215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5E2C-5F16-4F1A-9174-05F3AB8C9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537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6F45-97A7-4D2F-85D8-E22B1CE77215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5E2C-5F16-4F1A-9174-05F3AB8C9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99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6F45-97A7-4D2F-85D8-E22B1CE77215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5E2C-5F16-4F1A-9174-05F3AB8C9E9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94" y="317241"/>
            <a:ext cx="538706" cy="36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6F45-97A7-4D2F-85D8-E22B1CE77215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5E2C-5F16-4F1A-9174-05F3AB8C9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20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6F45-97A7-4D2F-85D8-E22B1CE77215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5E2C-5F16-4F1A-9174-05F3AB8C9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43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56F45-97A7-4D2F-85D8-E22B1CE77215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15E2C-5F16-4F1A-9174-05F3AB8C9E9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254758" y="297658"/>
            <a:ext cx="11682484" cy="6262684"/>
          </a:xfrm>
          <a:prstGeom prst="roundRect">
            <a:avLst>
              <a:gd name="adj" fmla="val 25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둥근 사각형 8"/>
          <p:cNvSpPr/>
          <p:nvPr userDrawn="1"/>
        </p:nvSpPr>
        <p:spPr>
          <a:xfrm>
            <a:off x="254758" y="297658"/>
            <a:ext cx="11682484" cy="412799"/>
          </a:xfrm>
          <a:prstGeom prst="round2SameRect">
            <a:avLst>
              <a:gd name="adj1" fmla="val 38357"/>
              <a:gd name="adj2" fmla="val 0"/>
            </a:avLst>
          </a:prstGeom>
          <a:solidFill>
            <a:srgbClr val="B0B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 userDrawn="1"/>
        </p:nvGrpSpPr>
        <p:grpSpPr>
          <a:xfrm>
            <a:off x="11014710" y="319391"/>
            <a:ext cx="842590" cy="369332"/>
            <a:chOff x="11430000" y="-388472"/>
            <a:chExt cx="842590" cy="369332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11937242" y="-388472"/>
              <a:ext cx="3353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X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11728132" y="-283290"/>
              <a:ext cx="167076" cy="153741"/>
              <a:chOff x="11728132" y="-283290"/>
              <a:chExt cx="167076" cy="153741"/>
            </a:xfrm>
          </p:grpSpPr>
          <p:sp>
            <p:nvSpPr>
              <p:cNvPr id="16" name="직사각형 15"/>
              <p:cNvSpPr/>
              <p:nvPr userDrawn="1"/>
            </p:nvSpPr>
            <p:spPr>
              <a:xfrm>
                <a:off x="11734800" y="-283290"/>
                <a:ext cx="153741" cy="1537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연결선 19"/>
              <p:cNvCxnSpPr/>
              <p:nvPr userDrawn="1"/>
            </p:nvCxnSpPr>
            <p:spPr>
              <a:xfrm>
                <a:off x="11728132" y="-265356"/>
                <a:ext cx="167076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직선 연결선 23"/>
            <p:cNvCxnSpPr/>
            <p:nvPr userDrawn="1"/>
          </p:nvCxnSpPr>
          <p:spPr>
            <a:xfrm>
              <a:off x="11430000" y="-206420"/>
              <a:ext cx="1695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7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10" Type="http://schemas.microsoft.com/office/2007/relationships/hdphoto" Target="../media/hdphoto3.wdp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75" y="1766248"/>
            <a:ext cx="4923050" cy="3325504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9570455" y="5096713"/>
            <a:ext cx="2194825" cy="1373302"/>
            <a:chOff x="4795677" y="3181016"/>
            <a:chExt cx="2194825" cy="1373302"/>
          </a:xfrm>
        </p:grpSpPr>
        <p:sp>
          <p:nvSpPr>
            <p:cNvPr id="14" name="부제목 2"/>
            <p:cNvSpPr txBox="1">
              <a:spLocks/>
            </p:cNvSpPr>
            <p:nvPr/>
          </p:nvSpPr>
          <p:spPr>
            <a:xfrm>
              <a:off x="4795677" y="4027903"/>
              <a:ext cx="2194825" cy="5264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16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SSAFY 8</a:t>
              </a:r>
              <a:r>
                <a:rPr lang="ko-KR" altLang="en-US" sz="16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 서울 </a:t>
              </a:r>
              <a:r>
                <a:rPr lang="en-US" altLang="ko-KR" sz="16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A110</a:t>
              </a:r>
              <a:endPara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564" y="3181016"/>
              <a:ext cx="1269050" cy="846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944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3493" y="940538"/>
            <a:ext cx="434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구현 </a:t>
            </a:r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YouTube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싱크 동기화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459126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4" descr="Server - Free technology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163" y="2997329"/>
            <a:ext cx="1602105" cy="160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8645243" y="458988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서버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19653" y="4589885"/>
            <a:ext cx="15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클라이언트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391467" y="1684066"/>
            <a:ext cx="2886663" cy="1096704"/>
            <a:chOff x="3954587" y="1693791"/>
            <a:chExt cx="2886663" cy="1096704"/>
          </a:xfrm>
        </p:grpSpPr>
        <p:pic>
          <p:nvPicPr>
            <p:cNvPr id="27" name="Picture 2" descr="Youtube - Free social media icon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4587" y="1693791"/>
              <a:ext cx="1096704" cy="1096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501" y="1839068"/>
              <a:ext cx="1051749" cy="79301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235890" y="2011310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 flipV="1">
            <a:off x="4135120" y="3627120"/>
            <a:ext cx="3456462" cy="1016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4135121" y="4245119"/>
            <a:ext cx="345646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8" name="Picture 8" descr="모니터 화면 - 무료 컴퓨터개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81" y="2697720"/>
            <a:ext cx="2122996" cy="212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391467" y="2622361"/>
            <a:ext cx="1096704" cy="244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YoutubeAPI</a:t>
            </a:r>
            <a:endParaRPr lang="ko-KR" altLang="en-US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32186" y="2622361"/>
            <a:ext cx="1096704" cy="244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WebSocket</a:t>
            </a:r>
            <a:endParaRPr lang="ko-KR" altLang="en-US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45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3493" y="940538"/>
            <a:ext cx="434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구현 </a:t>
            </a:r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YouTube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싱크 동기화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459126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ser - Free people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3" y="3004185"/>
            <a:ext cx="1434148" cy="143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- Free technology ic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3" y="2469526"/>
            <a:ext cx="1602105" cy="160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Book - Free education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644" y="2059779"/>
            <a:ext cx="944406" cy="94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147716" y="4398923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" name="Picture 2" descr="User - Free people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165" y="4632305"/>
            <a:ext cx="1434148" cy="143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516108" y="6027043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9" name="Picture 2" descr="User - Free people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675" y="2059779"/>
            <a:ext cx="1434148" cy="143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231618" y="3454517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569776" y="2059779"/>
            <a:ext cx="1330384" cy="518943"/>
            <a:chOff x="8712675" y="4860588"/>
            <a:chExt cx="1330384" cy="518943"/>
          </a:xfrm>
        </p:grpSpPr>
        <p:pic>
          <p:nvPicPr>
            <p:cNvPr id="2" name="Picture 2" descr="Youtube - Free social media icon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2675" y="4860588"/>
              <a:ext cx="518943" cy="518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9231618" y="488922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정지</a:t>
              </a:r>
              <a:r>
                <a:rPr lang="en-US" altLang="ko-KR" sz="24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!</a:t>
              </a:r>
              <a:endPara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022183" y="3011106"/>
            <a:ext cx="1330384" cy="518943"/>
            <a:chOff x="8712675" y="4860588"/>
            <a:chExt cx="1330384" cy="518943"/>
          </a:xfrm>
        </p:grpSpPr>
        <p:pic>
          <p:nvPicPr>
            <p:cNvPr id="29" name="Picture 2" descr="Youtube - Free social media icon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2675" y="4860588"/>
              <a:ext cx="518943" cy="518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9231618" y="488922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정지</a:t>
              </a:r>
              <a:r>
                <a:rPr lang="en-US" altLang="ko-KR" sz="24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!</a:t>
              </a:r>
              <a:endPara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353403" y="4062083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서버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90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L 0.27357 -0.06875 " pathEditMode="relative" rAng="0" ptsTypes="AA">
                                      <p:cBhvr>
                                        <p:cTn id="11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2" y="-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0.20976 0.14051 " pathEditMode="relative" rAng="0" ptsTypes="AA">
                                      <p:cBhvr>
                                        <p:cTn id="35" dur="1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95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976 0.14051 L -0.10534 0.42801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1437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17279 0.04213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3493" y="914165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협업 과정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30893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Jira | 이슈 &amp; 프로젝트 트래킹 소프트웨어 | Atlassi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847" y="5676171"/>
            <a:ext cx="3203575" cy="4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깃랩, 구글 클라우드와 협력...클라우드 시드 출시 &lt; 컴퓨팅 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43" b="27639"/>
          <a:stretch/>
        </p:blipFill>
        <p:spPr bwMode="auto">
          <a:xfrm>
            <a:off x="7442127" y="5630359"/>
            <a:ext cx="2867165" cy="51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719" y="2036714"/>
            <a:ext cx="4401920" cy="1717185"/>
          </a:xfrm>
          <a:prstGeom prst="rect">
            <a:avLst/>
          </a:prstGeom>
          <a:ln w="38100">
            <a:solidFill>
              <a:srgbClr val="B0B2FF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719" y="2525599"/>
            <a:ext cx="4401833" cy="1729498"/>
          </a:xfrm>
          <a:prstGeom prst="rect">
            <a:avLst/>
          </a:prstGeom>
          <a:ln w="38100">
            <a:solidFill>
              <a:srgbClr val="B0B2FF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719" y="2997741"/>
            <a:ext cx="4401833" cy="1689446"/>
          </a:xfrm>
          <a:prstGeom prst="rect">
            <a:avLst/>
          </a:prstGeom>
          <a:ln w="38100">
            <a:solidFill>
              <a:srgbClr val="B0B2FF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/>
          <a:srcRect l="2891"/>
          <a:stretch/>
        </p:blipFill>
        <p:spPr>
          <a:xfrm>
            <a:off x="934719" y="3485876"/>
            <a:ext cx="4401833" cy="1911984"/>
          </a:xfrm>
          <a:prstGeom prst="rect">
            <a:avLst/>
          </a:prstGeom>
          <a:ln w="38100">
            <a:solidFill>
              <a:srgbClr val="B0B2FF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8446" y="2480274"/>
            <a:ext cx="4454525" cy="3022324"/>
          </a:xfrm>
          <a:prstGeom prst="rect">
            <a:avLst/>
          </a:prstGeom>
          <a:ln w="38100">
            <a:solidFill>
              <a:srgbClr val="D2DAFF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8446" y="1144997"/>
            <a:ext cx="4476515" cy="1084950"/>
          </a:xfrm>
          <a:prstGeom prst="rect">
            <a:avLst/>
          </a:prstGeom>
          <a:ln w="57150">
            <a:solidFill>
              <a:srgbClr val="B0B2FF"/>
            </a:solidFill>
          </a:ln>
        </p:spPr>
      </p:pic>
    </p:spTree>
    <p:extLst>
      <p:ext uri="{BB962C8B-B14F-4D97-AF65-F5344CB8AC3E}">
        <p14:creationId xmlns:p14="http://schemas.microsoft.com/office/powerpoint/2010/main" val="67555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3493" y="914552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역할 배분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30893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525741" y="1628515"/>
            <a:ext cx="3660254" cy="2401498"/>
          </a:xfrm>
          <a:prstGeom prst="roundRect">
            <a:avLst>
              <a:gd name="adj" fmla="val 1354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41274" y="4121303"/>
            <a:ext cx="3648926" cy="2222347"/>
          </a:xfrm>
          <a:prstGeom prst="roundRect">
            <a:avLst>
              <a:gd name="adj" fmla="val 1354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71537" y="1628515"/>
            <a:ext cx="3648926" cy="2401498"/>
          </a:xfrm>
          <a:prstGeom prst="roundRect">
            <a:avLst>
              <a:gd name="adj" fmla="val 1354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271537" y="4121303"/>
            <a:ext cx="3648926" cy="2222347"/>
          </a:xfrm>
          <a:prstGeom prst="roundRect">
            <a:avLst>
              <a:gd name="adj" fmla="val 1354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3100" y="4247230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정채린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65167" y="1788711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박서영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65167" y="4210606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배서연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21357" y="1703269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김동준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3100" y="4718309"/>
            <a:ext cx="3528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스터디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총괄 및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</a:t>
            </a:r>
          </a:p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로그인 및 추천 강좌 구현</a:t>
            </a:r>
          </a:p>
          <a:p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메인페이지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구현</a:t>
            </a:r>
          </a:p>
          <a:p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캐러샐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Markdown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</a:t>
            </a:r>
          </a:p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와이어프레임 총괄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4464239" y="4635535"/>
            <a:ext cx="33748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디자인 총괄</a:t>
            </a:r>
          </a:p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회원정보 기능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풀스택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개발</a:t>
            </a:r>
          </a:p>
          <a:p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기능 개발</a:t>
            </a:r>
          </a:p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정렬 기능 총괄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풀스택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개발</a:t>
            </a:r>
          </a:p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프레젠테이션 디자인 총괄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4468169" y="2218142"/>
            <a:ext cx="32839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Repository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</a:p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Study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도메인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</a:p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GCS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활용한 이미지 저장 구현</a:t>
            </a:r>
          </a:p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프레젠테이션 담당</a:t>
            </a:r>
          </a:p>
          <a:p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 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21357" y="2148503"/>
            <a:ext cx="36530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component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구조 생성</a:t>
            </a:r>
          </a:p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기본 디자인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형성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라우터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 정립</a:t>
            </a:r>
          </a:p>
          <a:p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네브바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플레이어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커뮤니티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구현</a:t>
            </a:r>
          </a:p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커스텀훅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상태관리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기능 구현</a:t>
            </a:r>
          </a:p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경험 향상</a:t>
            </a:r>
          </a:p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회의록 작성</a:t>
            </a:r>
          </a:p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 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177" y="1826841"/>
            <a:ext cx="1390650" cy="3238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409" y="1715146"/>
            <a:ext cx="1552575" cy="4191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409" y="4259670"/>
            <a:ext cx="990600" cy="4095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237" y="4220191"/>
            <a:ext cx="1790700" cy="390525"/>
          </a:xfrm>
          <a:prstGeom prst="rect">
            <a:avLst/>
          </a:prstGeom>
        </p:spPr>
      </p:pic>
      <p:sp>
        <p:nvSpPr>
          <p:cNvPr id="40" name="모서리가 둥근 직사각형 39"/>
          <p:cNvSpPr/>
          <p:nvPr/>
        </p:nvSpPr>
        <p:spPr>
          <a:xfrm>
            <a:off x="8111201" y="1628515"/>
            <a:ext cx="3648926" cy="2401498"/>
          </a:xfrm>
          <a:prstGeom prst="roundRect">
            <a:avLst>
              <a:gd name="adj" fmla="val 1354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304831" y="1788711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정준호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8307833" y="2218142"/>
            <a:ext cx="32839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Entity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</a:p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Course, Lecture, History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도메인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</a:p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History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통계 데이터 추출</a:t>
            </a:r>
          </a:p>
          <a:p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Youtube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강의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자동화</a:t>
            </a:r>
          </a:p>
          <a:p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DataLoader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3140" y="1803028"/>
            <a:ext cx="1743075" cy="371475"/>
          </a:xfrm>
          <a:prstGeom prst="rect">
            <a:avLst/>
          </a:prstGeom>
        </p:spPr>
      </p:pic>
      <p:sp>
        <p:nvSpPr>
          <p:cNvPr id="51" name="모서리가 둥근 직사각형 50"/>
          <p:cNvSpPr/>
          <p:nvPr/>
        </p:nvSpPr>
        <p:spPr>
          <a:xfrm>
            <a:off x="8111201" y="4121303"/>
            <a:ext cx="3648926" cy="2222347"/>
          </a:xfrm>
          <a:prstGeom prst="roundRect">
            <a:avLst>
              <a:gd name="adj" fmla="val 1354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304831" y="4210606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이태희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303902" y="4635535"/>
            <a:ext cx="33737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DTO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</a:p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User, Articles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도메인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</a:p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EC2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 운영 환경 설계 및 컨테이너 구축</a:t>
            </a:r>
          </a:p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Jenkins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배포 자동화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7370" y="4210470"/>
            <a:ext cx="16002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8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3493" y="914401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앞으로의 계획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30893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678" y="2147346"/>
            <a:ext cx="3338645" cy="2255243"/>
          </a:xfrm>
          <a:prstGeom prst="rect">
            <a:avLst/>
          </a:prstGeom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3989751" y="4523075"/>
            <a:ext cx="4212497" cy="56052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실시간 온라인 스터디 플랫폼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1" name="Picture 4" descr="주)인프랩] 인프런과 함께할 동료를 구해요. - 콘텐츠 마케터 - 사람인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6" y="2637206"/>
            <a:ext cx="3490557" cy="63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lh5.googleusercontent.com/OHZbkmjFfV0Wl0hUbenN4OpsmaPcjs2R1CLFvg8efg-dPI2JDcQqLds90tUAMlRKDqwNDntlBwGRzuIcn6RXdXFDJ2CwTkOU9f6zWsOHyb8GLTiiQ0XI3w5aLO-ZczhMMy4iNFSDuQ3V-9e38CCXaO0H4_KdbazdiLy8NB_wvj4bKC45I-ueucug6zkDkHtB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014" y="4433170"/>
            <a:ext cx="1656605" cy="52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s://lh3.googleusercontent.com/e4aP-Nabc_NAu_AIWnhRzKkmj6LrLndUNn_KpkhD4oSwt8J6BNb8pwfcdSccr4meFPlohhfqGtQhHoUEW5Ki_x3HO0xK_Mm8kpgGlHbif5WMTVEE4MAVz_PRzrWmuyCAl-SST2WiV3fscNjyWJYs12R-CrHDdWTRQZ43FXL5vmqu3uf1qwuDOY2Gnw1nnSst=s204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042" y="4957180"/>
            <a:ext cx="1758067" cy="65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유투브 로고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1" b="31165"/>
          <a:stretch/>
        </p:blipFill>
        <p:spPr bwMode="auto">
          <a:xfrm>
            <a:off x="7941478" y="1904825"/>
            <a:ext cx="3480926" cy="80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43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57854" y="2870164"/>
            <a:ext cx="8011162" cy="1281025"/>
          </a:xfrm>
        </p:spPr>
        <p:txBody>
          <a:bodyPr anchor="ctr">
            <a:noAutofit/>
          </a:bodyPr>
          <a:lstStyle/>
          <a:p>
            <a:r>
              <a:rPr lang="en-US" altLang="ko-KR" sz="4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sz="4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빨리 가려면 혼자 가고</a:t>
            </a:r>
            <a:r>
              <a:rPr lang="en-US" altLang="ko-KR" sz="4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</a:p>
          <a:p>
            <a:r>
              <a:rPr lang="ko-KR" altLang="en-US" sz="4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멀리 가려면 함께 가라</a:t>
            </a:r>
            <a:r>
              <a:rPr lang="en-US" altLang="ko-KR" sz="4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.”</a:t>
            </a:r>
            <a:endParaRPr lang="ko-KR" altLang="en-US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5352">
            <a:off x="9070725" y="3795359"/>
            <a:ext cx="2196583" cy="2196583"/>
          </a:xfrm>
          <a:prstGeom prst="rect">
            <a:avLst/>
          </a:prstGeom>
        </p:spPr>
      </p:pic>
      <p:sp>
        <p:nvSpPr>
          <p:cNvPr id="10" name="부제목 2"/>
          <p:cNvSpPr txBox="1">
            <a:spLocks/>
          </p:cNvSpPr>
          <p:nvPr/>
        </p:nvSpPr>
        <p:spPr>
          <a:xfrm>
            <a:off x="4518842" y="4126618"/>
            <a:ext cx="4612640" cy="5668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</a:t>
            </a:r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아프리카 속담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35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08045">
            <a:off x="1012321" y="1292030"/>
            <a:ext cx="6037416" cy="4651569"/>
          </a:xfrm>
          <a:prstGeom prst="rect">
            <a:avLst/>
          </a:prstGeom>
          <a:ln w="76200">
            <a:solidFill>
              <a:srgbClr val="B0B2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1714">
            <a:off x="3849428" y="2419203"/>
            <a:ext cx="7771709" cy="3577582"/>
          </a:xfrm>
          <a:prstGeom prst="rect">
            <a:avLst/>
          </a:prstGeom>
          <a:ln w="76200">
            <a:solidFill>
              <a:srgbClr val="AAC4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116" y="1205841"/>
            <a:ext cx="7286625" cy="4981575"/>
          </a:xfrm>
          <a:prstGeom prst="rect">
            <a:avLst/>
          </a:prstGeom>
          <a:ln w="76200">
            <a:solidFill>
              <a:srgbClr val="CDCFFF"/>
            </a:solidFill>
          </a:ln>
        </p:spPr>
      </p:pic>
    </p:spTree>
    <p:extLst>
      <p:ext uri="{BB962C8B-B14F-4D97-AF65-F5344CB8AC3E}">
        <p14:creationId xmlns:p14="http://schemas.microsoft.com/office/powerpoint/2010/main" val="384888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553" y="2019182"/>
            <a:ext cx="3839781" cy="40308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66098" y="1342650"/>
            <a:ext cx="3998210" cy="676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인터넷 강의 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완강률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5-6%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4" name="Picture 6" descr="https://lh5.googleusercontent.com/OHZbkmjFfV0Wl0hUbenN4OpsmaPcjs2R1CLFvg8efg-dPI2JDcQqLds90tUAMlRKDqwNDntlBwGRzuIcn6RXdXFDJ2CwTkOU9f6zWsOHyb8GLTiiQ0XI3w5aLO-ZczhMMy4iNFSDuQ3V-9e38CCXaO0H4_KdbazdiLy8NB_wvj4bKC45I-ueucug6zkDkHtB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318" y="3769615"/>
            <a:ext cx="1656605" cy="52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3.googleusercontent.com/e4aP-Nabc_NAu_AIWnhRzKkmj6LrLndUNn_KpkhD4oSwt8J6BNb8pwfcdSccr4meFPlohhfqGtQhHoUEW5Ki_x3HO0xK_Mm8kpgGlHbif5WMTVEE4MAVz_PRzrWmuyCAl-SST2WiV3fscNjyWJYs12R-CrHDdWTRQZ43FXL5vmqu3uf1qwuDOY2Gnw1nnSst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029" y="2857311"/>
            <a:ext cx="1758067" cy="65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4.googleusercontent.com/yJqTV-tUO16QmWTZtNVUMBrqWQpVnPrhMhIJ7h-avHj4bFfxxIKNOn7koJBwIQyFOEFpSSO4TIO9S1o_V1VFwCQ6KC0qmIDyoSrWdvZGyuMI5xxvHkjchZ57TowLPzsMoeHff_Nj4_EbpPAMz78Dd8vzfkls3raqCLt4LZg5tsaW5piRpi-KW1p9i3mRTxH_=s204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544" y="3963463"/>
            <a:ext cx="1819031" cy="8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주)인프랩] 인프런과 함께할 동료를 구해요. - 콘텐츠 마케터 - 사람인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568" y="2623556"/>
            <a:ext cx="3490557" cy="63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디자인 자료실 1 페이지 - KMUG 케이머그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20" y="4608708"/>
            <a:ext cx="2200554" cy="133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2" descr="메가스터디 공식 홈페이지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86" b="39586"/>
          <a:stretch/>
        </p:blipFill>
        <p:spPr>
          <a:xfrm>
            <a:off x="1483834" y="4674751"/>
            <a:ext cx="3310359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553" y="1296252"/>
            <a:ext cx="3839781" cy="4030815"/>
          </a:xfrm>
          <a:prstGeom prst="rect">
            <a:avLst/>
          </a:prstGeom>
        </p:spPr>
      </p:pic>
      <p:pic>
        <p:nvPicPr>
          <p:cNvPr id="11" name="Picture 2" descr="웹툰 대학일기 짤 모음 / 공부 시험짤 (카톡 프사 짤)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36" b="99482" l="6667" r="95238">
                        <a14:foregroundMark x1="23333" y1="32642" x2="23810" y2="341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38" y="2178891"/>
            <a:ext cx="2827332" cy="25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웹툰 대학일기 짤 모음 / 공부 시험짤 (카톡 프사 짤)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36" b="99482" l="6667" r="95238">
                        <a14:foregroundMark x1="23333" y1="32642" x2="23810" y2="341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58" y="2178891"/>
            <a:ext cx="2827332" cy="25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웹툰 대학일기 짤 모음 / 공부 시험짤 (카톡 프사 짤)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36" b="99482" l="6667" r="95238">
                        <a14:foregroundMark x1="23333" y1="32642" x2="23810" y2="341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978" y="2178891"/>
            <a:ext cx="2827332" cy="25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66469" y="5050068"/>
            <a:ext cx="49904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혼자 공부하는 외로움 </a:t>
            </a:r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실시간 정보 </a:t>
            </a:r>
            <a:r>
              <a:rPr lang="ko-KR" altLang="en-US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공유 어려움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70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52477" y="1916727"/>
            <a:ext cx="7393538" cy="4152650"/>
            <a:chOff x="2177230" y="1199610"/>
            <a:chExt cx="7652629" cy="4298171"/>
          </a:xfrm>
        </p:grpSpPr>
        <p:sp>
          <p:nvSpPr>
            <p:cNvPr id="2" name="직사각형 1"/>
            <p:cNvSpPr/>
            <p:nvPr/>
          </p:nvSpPr>
          <p:spPr>
            <a:xfrm>
              <a:off x="2177230" y="1199718"/>
              <a:ext cx="3826800" cy="2149200"/>
            </a:xfrm>
            <a:prstGeom prst="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177230" y="3348581"/>
              <a:ext cx="3826800" cy="2149200"/>
            </a:xfrm>
            <a:prstGeom prst="rect">
              <a:avLst/>
            </a:prstGeom>
            <a:blipFill dpi="0" rotWithShape="1">
              <a:blip r:embed="rId4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04030" y="3349039"/>
              <a:ext cx="3824859" cy="2148742"/>
            </a:xfrm>
            <a:prstGeom prst="rect">
              <a:avLst/>
            </a:prstGeom>
            <a:blipFill dpi="0" rotWithShape="1">
              <a:blip r:embed="rId5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003059" y="1199610"/>
              <a:ext cx="3826800" cy="2149200"/>
            </a:xfrm>
            <a:prstGeom prst="rect">
              <a:avLst/>
            </a:prstGeom>
            <a:blipFill dpi="0" rotWithShape="1">
              <a:blip r:embed="rId6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729183" y="2679997"/>
            <a:ext cx="4640127" cy="2625667"/>
            <a:chOff x="10077171" y="2363380"/>
            <a:chExt cx="4640127" cy="2625667"/>
          </a:xfrm>
        </p:grpSpPr>
        <p:pic>
          <p:nvPicPr>
            <p:cNvPr id="3074" name="Picture 2" descr="웹툰 대학일기 짤 모음 / 공부 시험짤 (카톡 프사 짤) : 네이버 블로그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736" b="99482" l="6667" r="95238">
                          <a14:foregroundMark x1="23333" y1="32642" x2="23810" y2="341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9966" y="2390594"/>
              <a:ext cx="2827332" cy="2598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대학일기 시험 짤】 (HSU0WO)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341" b="84187" l="2110" r="95570">
                          <a14:foregroundMark x1="87553" y1="49889" x2="55274" y2="65033"/>
                          <a14:foregroundMark x1="70675" y1="46548" x2="69620" y2="45880"/>
                          <a14:foregroundMark x1="83966" y1="64365" x2="41139" y2="82183"/>
                          <a14:foregroundMark x1="57595" y1="80624" x2="32068" y2="8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986"/>
            <a:stretch/>
          </p:blipFill>
          <p:spPr bwMode="auto">
            <a:xfrm>
              <a:off x="10077171" y="2363380"/>
              <a:ext cx="2751376" cy="216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/>
          <p:cNvSpPr txBox="1"/>
          <p:nvPr/>
        </p:nvSpPr>
        <p:spPr>
          <a:xfrm>
            <a:off x="1288499" y="1062358"/>
            <a:ext cx="9520555" cy="676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강의도 오프라인 강의와 비슷한 사용자 경험을 주고 싶어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8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부제목 2"/>
          <p:cNvSpPr txBox="1">
            <a:spLocks/>
          </p:cNvSpPr>
          <p:nvPr/>
        </p:nvSpPr>
        <p:spPr>
          <a:xfrm>
            <a:off x="4065679" y="1787232"/>
            <a:ext cx="3858437" cy="79089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유튜브 기반 스터디 플랫폼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537" y="2263482"/>
            <a:ext cx="4710722" cy="318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7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20476" y="2962249"/>
            <a:ext cx="68159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UCC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8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1211280"/>
            <a:ext cx="8791575" cy="494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0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9"/>
          <a:stretch/>
        </p:blipFill>
        <p:spPr>
          <a:xfrm>
            <a:off x="1903085" y="914400"/>
            <a:ext cx="8957955" cy="55565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3493" y="91440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 스택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30893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1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2807</TotalTime>
  <Words>802</Words>
  <Application>Microsoft Office PowerPoint</Application>
  <PresentationFormat>와이드스크린</PresentationFormat>
  <Paragraphs>102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Arial</vt:lpstr>
      <vt:lpstr>나눔스퀘어_ac Bold</vt:lpstr>
      <vt:lpstr>나눔스퀘어_ac</vt:lpstr>
      <vt:lpstr>나눔스퀘어 ExtraBold</vt:lpstr>
      <vt:lpstr>나눔스퀘어 네오 Bold</vt:lpstr>
      <vt:lpstr>나눔스퀘어_ac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145</cp:revision>
  <dcterms:created xsi:type="dcterms:W3CDTF">2023-01-18T05:31:53Z</dcterms:created>
  <dcterms:modified xsi:type="dcterms:W3CDTF">2023-02-24T05:47:34Z</dcterms:modified>
</cp:coreProperties>
</file>